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23" r:id="rId13"/>
    <p:sldId id="325" r:id="rId14"/>
    <p:sldId id="326" r:id="rId15"/>
    <p:sldId id="267" r:id="rId16"/>
    <p:sldId id="329" r:id="rId17"/>
    <p:sldId id="327" r:id="rId18"/>
    <p:sldId id="337" r:id="rId19"/>
    <p:sldId id="338" r:id="rId20"/>
    <p:sldId id="331" r:id="rId21"/>
    <p:sldId id="332" r:id="rId22"/>
    <p:sldId id="330" r:id="rId23"/>
    <p:sldId id="270" r:id="rId24"/>
    <p:sldId id="271" r:id="rId25"/>
    <p:sldId id="272" r:id="rId26"/>
    <p:sldId id="273" r:id="rId27"/>
    <p:sldId id="333" r:id="rId28"/>
    <p:sldId id="334" r:id="rId29"/>
    <p:sldId id="335" r:id="rId30"/>
    <p:sldId id="336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82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Computer Hardware – System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Motherboard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676400"/>
            <a:ext cx="3657600" cy="45259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mtClean="0">
                <a:latin typeface="Verdana" pitchFamily="34" charset="0"/>
              </a:rPr>
              <a:t>Main circuit board in the system unit which contains;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CPU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Other IC’s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Expansion slots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Expansion cards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Memory slots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Memory cards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Ports</a:t>
            </a:r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6" name="Picture 12" descr="Fig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8638"/>
            <a:ext cx="54102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81200" y="3352800"/>
            <a:ext cx="54102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810000"/>
            <a:ext cx="31242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4267200"/>
            <a:ext cx="10668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810000" y="3962400"/>
            <a:ext cx="8382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4876800"/>
            <a:ext cx="30480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4343400"/>
            <a:ext cx="37338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2590800"/>
            <a:ext cx="4419600" cy="3276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CPU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central processing unit (CPU or processor) </a:t>
            </a:r>
            <a:r>
              <a:rPr lang="en-US" sz="2800" dirty="0"/>
              <a:t>is a computer chip that </a:t>
            </a:r>
            <a:endParaRPr lang="en-US" sz="2800" dirty="0" smtClean="0"/>
          </a:p>
          <a:p>
            <a:pPr lvl="1"/>
            <a:r>
              <a:rPr lang="en-US" sz="2400" dirty="0" smtClean="0"/>
              <a:t>Performs the </a:t>
            </a:r>
            <a:r>
              <a:rPr lang="en-US" sz="2400" dirty="0"/>
              <a:t>calculations and comparisons needed for </a:t>
            </a:r>
            <a:r>
              <a:rPr lang="en-US" sz="2400" dirty="0" smtClean="0"/>
              <a:t>processing</a:t>
            </a:r>
          </a:p>
          <a:p>
            <a:pPr lvl="1"/>
            <a:r>
              <a:rPr lang="en-US" sz="2400" dirty="0" smtClean="0"/>
              <a:t>controls </a:t>
            </a:r>
            <a:r>
              <a:rPr lang="en-US" sz="2400" dirty="0"/>
              <a:t>the computer’s </a:t>
            </a:r>
            <a:r>
              <a:rPr lang="en-US" sz="2400" dirty="0" smtClean="0"/>
              <a:t>operations</a:t>
            </a:r>
          </a:p>
          <a:p>
            <a:r>
              <a:rPr lang="en-US" sz="2800" dirty="0"/>
              <a:t>Many CPUs today are </a:t>
            </a:r>
            <a:r>
              <a:rPr lang="en-US" sz="2800" b="1" dirty="0"/>
              <a:t>multi-core </a:t>
            </a:r>
            <a:r>
              <a:rPr lang="en-US" sz="2800" b="1" dirty="0" smtClean="0"/>
              <a:t>CPUs </a:t>
            </a:r>
            <a:r>
              <a:rPr lang="en-US" sz="2800" dirty="0" smtClean="0"/>
              <a:t>that </a:t>
            </a:r>
            <a:r>
              <a:rPr lang="en-US" sz="2800" dirty="0"/>
              <a:t>contain the processing components or cores of multiple independent processors in a single CPU</a:t>
            </a:r>
            <a:endParaRPr lang="en-US" sz="2800" dirty="0" smtClean="0">
              <a:latin typeface="Verdana" pitchFamily="34" charset="0"/>
            </a:endParaRPr>
          </a:p>
        </p:txBody>
      </p:sp>
      <p:pic>
        <p:nvPicPr>
          <p:cNvPr id="10242" name="Picture 2" descr="http://cdn.ubergizmo.com/photos/2009/7/intel-core2-qu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62082"/>
            <a:ext cx="2171700" cy="12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guruitsupport.com/wp-content/uploads/2010/06/intel_atom_cpu-440x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6208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System Clock and Machine Cycle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In order to synchronize all of a computer’s operations, a </a:t>
            </a:r>
            <a:r>
              <a:rPr lang="en-US" sz="2800" b="1" dirty="0"/>
              <a:t>system clock</a:t>
            </a:r>
            <a:r>
              <a:rPr lang="en-US" sz="2800" dirty="0"/>
              <a:t>—a small quartz crystal located on the motherboard—is used.</a:t>
            </a:r>
          </a:p>
          <a:p>
            <a:r>
              <a:rPr lang="en-US" sz="2800" dirty="0"/>
              <a:t>Whenever the CPU processes </a:t>
            </a:r>
            <a:r>
              <a:rPr lang="en-US" sz="2800" dirty="0" smtClean="0"/>
              <a:t>a single </a:t>
            </a:r>
            <a:r>
              <a:rPr lang="en-US" sz="2800" dirty="0"/>
              <a:t>piece </a:t>
            </a:r>
            <a:r>
              <a:rPr lang="en-US" sz="2800" dirty="0" smtClean="0"/>
              <a:t>of microcode</a:t>
            </a:r>
            <a:r>
              <a:rPr lang="en-US" sz="2800" dirty="0"/>
              <a:t>, it </a:t>
            </a:r>
            <a:r>
              <a:rPr lang="en-US" sz="2800" dirty="0" smtClean="0"/>
              <a:t>is referred </a:t>
            </a:r>
            <a:r>
              <a:rPr lang="en-US" sz="2800" dirty="0"/>
              <a:t>to as a </a:t>
            </a:r>
            <a:r>
              <a:rPr lang="en-US" sz="2800" b="1" dirty="0"/>
              <a:t>machine cycle</a:t>
            </a:r>
            <a:endParaRPr lang="en-US" sz="2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System Clock and Machine Cycle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82836" y="1905000"/>
            <a:ext cx="3528588" cy="2133600"/>
            <a:chOff x="4882836" y="1905000"/>
            <a:chExt cx="3528588" cy="2133600"/>
          </a:xfrm>
        </p:grpSpPr>
        <p:sp>
          <p:nvSpPr>
            <p:cNvPr id="2" name="Bent Arrow 1"/>
            <p:cNvSpPr/>
            <p:nvPr/>
          </p:nvSpPr>
          <p:spPr>
            <a:xfrm rot="5400000">
              <a:off x="4806636" y="2667000"/>
              <a:ext cx="1447800" cy="12954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01624" y="1905000"/>
              <a:ext cx="2209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1 Fetch </a:t>
              </a:r>
            </a:p>
            <a:p>
              <a:r>
                <a:rPr lang="en-US" sz="2400" dirty="0" smtClean="0"/>
                <a:t>The next instruction</a:t>
              </a:r>
            </a:p>
            <a:p>
              <a:r>
                <a:rPr lang="en-US" sz="2400" dirty="0" smtClean="0"/>
                <a:t>Is fetched from cache or Ram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4191000"/>
            <a:ext cx="3847723" cy="2366459"/>
            <a:chOff x="4572000" y="4191000"/>
            <a:chExt cx="3847723" cy="2366459"/>
          </a:xfrm>
        </p:grpSpPr>
        <p:sp>
          <p:nvSpPr>
            <p:cNvPr id="8" name="Bent Arrow 7"/>
            <p:cNvSpPr/>
            <p:nvPr/>
          </p:nvSpPr>
          <p:spPr>
            <a:xfrm rot="10800000">
              <a:off x="4572000" y="4191000"/>
              <a:ext cx="1447800" cy="12954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9923" y="4249135"/>
              <a:ext cx="2209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2 Decode </a:t>
              </a:r>
            </a:p>
            <a:p>
              <a:r>
                <a:rPr lang="en-US" sz="2400" dirty="0" smtClean="0"/>
                <a:t>The instructions are decoded into a form the ALU or FPU can understand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3871153"/>
            <a:ext cx="3657600" cy="1996247"/>
            <a:chOff x="685800" y="3871153"/>
            <a:chExt cx="3657600" cy="1996247"/>
          </a:xfrm>
        </p:grpSpPr>
        <p:sp>
          <p:nvSpPr>
            <p:cNvPr id="10" name="Bent Arrow 9"/>
            <p:cNvSpPr/>
            <p:nvPr/>
          </p:nvSpPr>
          <p:spPr>
            <a:xfrm rot="16200000">
              <a:off x="2971800" y="3947353"/>
              <a:ext cx="1447800" cy="1295400"/>
            </a:xfrm>
            <a:prstGeom prst="ben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4667071"/>
              <a:ext cx="220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3 Execute </a:t>
              </a:r>
            </a:p>
            <a:p>
              <a:r>
                <a:rPr lang="en-US" sz="2400" dirty="0" smtClean="0"/>
                <a:t>The instructions are carried out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2127239"/>
            <a:ext cx="3962400" cy="1938992"/>
            <a:chOff x="685800" y="2127239"/>
            <a:chExt cx="3962400" cy="1938992"/>
          </a:xfrm>
        </p:grpSpPr>
        <p:sp>
          <p:nvSpPr>
            <p:cNvPr id="13" name="Bent Arrow 12"/>
            <p:cNvSpPr/>
            <p:nvPr/>
          </p:nvSpPr>
          <p:spPr>
            <a:xfrm>
              <a:off x="3200400" y="2438400"/>
              <a:ext cx="1447800" cy="1295400"/>
            </a:xfrm>
            <a:prstGeom prst="ben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2127239"/>
              <a:ext cx="2362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4 Store </a:t>
              </a:r>
            </a:p>
            <a:p>
              <a:r>
                <a:rPr lang="en-US" sz="2400" dirty="0" smtClean="0"/>
                <a:t>The data or results are stored in registers or Ram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3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Memory </a:t>
            </a:r>
            <a:r>
              <a:rPr lang="en-US" dirty="0" smtClean="0"/>
              <a:t>is chips located inside the system unit that the computer uses to store data and instructions while it is working with them.</a:t>
            </a:r>
          </a:p>
          <a:p>
            <a:r>
              <a:rPr lang="en-US" b="1" dirty="0" smtClean="0"/>
              <a:t>Two types of Memory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volatile </a:t>
            </a:r>
            <a:r>
              <a:rPr lang="en-US" dirty="0" smtClean="0"/>
              <a:t>memory - loses </a:t>
            </a:r>
            <a:r>
              <a:rPr lang="en-US" dirty="0"/>
              <a:t>its contents when computer's </a:t>
            </a:r>
            <a:r>
              <a:rPr lang="en-US" dirty="0" smtClean="0"/>
              <a:t>power is </a:t>
            </a:r>
            <a:r>
              <a:rPr lang="en-US" dirty="0"/>
              <a:t>turned off</a:t>
            </a:r>
          </a:p>
          <a:p>
            <a:pPr lvl="1"/>
            <a:r>
              <a:rPr lang="en-US" dirty="0"/>
              <a:t>nonvolatile </a:t>
            </a:r>
            <a:r>
              <a:rPr lang="en-US" dirty="0" smtClean="0"/>
              <a:t>memory </a:t>
            </a:r>
            <a:r>
              <a:rPr lang="en-US" smtClean="0"/>
              <a:t>- does </a:t>
            </a:r>
            <a:r>
              <a:rPr lang="en-US" dirty="0"/>
              <a:t>NOT lose its contents when computer’s power is turned </a:t>
            </a:r>
            <a:r>
              <a:rPr lang="en-US" dirty="0" smtClean="0"/>
              <a:t>off.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RAM (random access memory) </a:t>
            </a:r>
            <a:r>
              <a:rPr lang="en-US" dirty="0" smtClean="0"/>
              <a:t>is used to store </a:t>
            </a:r>
          </a:p>
          <a:p>
            <a:pPr lvl="1"/>
            <a:r>
              <a:rPr lang="en-US" dirty="0" smtClean="0"/>
              <a:t>the essential parts of the operating system while the computer is running</a:t>
            </a:r>
          </a:p>
          <a:p>
            <a:pPr lvl="1"/>
            <a:r>
              <a:rPr lang="en-US" dirty="0" smtClean="0"/>
              <a:t>the programs and data  that the computer is currently using. </a:t>
            </a:r>
          </a:p>
        </p:txBody>
      </p:sp>
    </p:spTree>
    <p:extLst>
      <p:ext uri="{BB962C8B-B14F-4D97-AF65-F5344CB8AC3E}">
        <p14:creationId xmlns:p14="http://schemas.microsoft.com/office/powerpoint/2010/main" val="4061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register </a:t>
            </a:r>
            <a:r>
              <a:rPr lang="en-US" dirty="0"/>
              <a:t>is high-speed </a:t>
            </a:r>
            <a:r>
              <a:rPr lang="en-US" dirty="0" smtClean="0"/>
              <a:t>memory </a:t>
            </a:r>
            <a:r>
              <a:rPr lang="en-US" dirty="0"/>
              <a:t>built into the CPU that temporarily stores data during processing </a:t>
            </a:r>
            <a:endParaRPr lang="en-US" dirty="0" smtClean="0"/>
          </a:p>
          <a:p>
            <a:r>
              <a:rPr lang="en-US" b="1" dirty="0"/>
              <a:t>ROM (read-only memory) </a:t>
            </a:r>
            <a:r>
              <a:rPr lang="en-US" dirty="0"/>
              <a:t>consists of nonvolatile chips that permanently store data or programs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Memory </a:t>
            </a:r>
            <a:r>
              <a:rPr lang="en-US" sz="4000" dirty="0" smtClean="0">
                <a:solidFill>
                  <a:srgbClr val="00B0F0"/>
                </a:solidFill>
              </a:rPr>
              <a:t>Modules</a:t>
            </a: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RAM memory is found on memory modules.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Memory slots on motherboard hold memory modules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Memory modules come is specific sizes and speeds</a:t>
            </a:r>
            <a:r>
              <a:rPr lang="en-US" sz="280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29" name="Picture 27" descr="Fig04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147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Flash </a:t>
            </a:r>
            <a:r>
              <a:rPr lang="en-US" sz="4000" dirty="0" smtClean="0">
                <a:solidFill>
                  <a:srgbClr val="00B0F0"/>
                </a:solidFill>
              </a:rPr>
              <a:t>Memory Cards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2000"/>
          </a:xfrm>
        </p:spPr>
        <p:txBody>
          <a:bodyPr rtlCol="0">
            <a:normAutofit fontScale="77500" lnSpcReduction="20000"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Nonvolatile memory that can be erased electronically and reloaded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Used with PDAs, digital cameras, digital cellular phones, music players, digital voice recorders, printers, Internet receivers, and pagers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Allows users to transfer data from mobile devices to desktop computers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Hot plugging allows you to insert and remove cards while computer is running under Widows XP operating system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6" name="Picture 9" descr="fig4-31 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33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15400" cy="46238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An expansion slot is a socket on the motherboard where a expansion card are inserted.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Expansion cards are used to improve the quality of the existing components on the mother board including</a:t>
            </a:r>
          </a:p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0000CC"/>
                </a:solidFill>
                <a:latin typeface="Verdana" pitchFamily="34" charset="0"/>
              </a:rPr>
              <a:t>Plug and Play </a:t>
            </a:r>
            <a:r>
              <a:rPr kumimoji="1" lang="en-US" dirty="0">
                <a:latin typeface="Verdana" pitchFamily="34" charset="0"/>
              </a:rPr>
              <a:t>- t</a:t>
            </a:r>
            <a:r>
              <a:rPr lang="en-US" dirty="0">
                <a:latin typeface="Verdana" pitchFamily="34" charset="0"/>
              </a:rPr>
              <a:t>he computer automatically configures cards and other devices as you install them</a:t>
            </a:r>
            <a:endParaRPr 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basic building block of the CPU is the transistor.  A CPU can contain billions of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0s and 1s used to represent data can be represented in a variety of ways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Transistor circuits can be open (0) or closed (1)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Transistors can have an electrical state of negative (0) or positive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06" y="4994514"/>
            <a:ext cx="1828800" cy="15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1032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6243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Examples Include</a:t>
            </a:r>
          </a:p>
          <a:p>
            <a:pPr lvl="1"/>
            <a:r>
              <a:rPr lang="en-US" smtClean="0">
                <a:latin typeface="Verdana" pitchFamily="34" charset="0"/>
              </a:rPr>
              <a:t>Video cards</a:t>
            </a:r>
          </a:p>
          <a:p>
            <a:pPr lvl="1"/>
            <a:r>
              <a:rPr lang="en-US" smtClean="0">
                <a:latin typeface="Verdana" pitchFamily="34" charset="0"/>
              </a:rPr>
              <a:t>Audio cards</a:t>
            </a:r>
          </a:p>
          <a:p>
            <a:pPr lvl="1"/>
            <a:r>
              <a:rPr lang="en-US" smtClean="0">
                <a:latin typeface="Verdana" pitchFamily="34" charset="0"/>
              </a:rPr>
              <a:t>USB port cards</a:t>
            </a:r>
          </a:p>
          <a:p>
            <a:pPr lvl="1"/>
            <a:r>
              <a:rPr lang="en-US" smtClean="0">
                <a:latin typeface="Verdana" pitchFamily="34" charset="0"/>
              </a:rPr>
              <a:t>Firewire port cards</a:t>
            </a:r>
          </a:p>
        </p:txBody>
      </p:sp>
      <p:pic>
        <p:nvPicPr>
          <p:cNvPr id="8" name="Picture 7" descr="video 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eative-sound-blaster-audigy-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SB_Port_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79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rewire-c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1534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Today most notebook and netbook computers use the newer </a:t>
            </a:r>
            <a:r>
              <a:rPr lang="en-US" dirty="0" err="1" smtClean="0"/>
              <a:t>ExpressCard</a:t>
            </a:r>
            <a:r>
              <a:rPr lang="en-US" dirty="0" smtClean="0"/>
              <a:t> modules.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Buses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bus </a:t>
            </a:r>
            <a:r>
              <a:rPr lang="en-US" dirty="0" smtClean="0"/>
              <a:t>is an electronic path over which data can travel.</a:t>
            </a:r>
          </a:p>
        </p:txBody>
      </p:sp>
      <p:pic>
        <p:nvPicPr>
          <p:cNvPr id="16386" name="Picture 2" descr="http://dl.uncw.edu/digilib/chemistry/computer%20applications/hardware/chpt01a/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5162"/>
            <a:ext cx="3905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Buses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39042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Ports are the connectors located on the exterior of the system unit that are used to connect external hardware devices.</a:t>
            </a:r>
          </a:p>
          <a:p>
            <a:r>
              <a:rPr lang="en-US" dirty="0" smtClean="0"/>
              <a:t>Each port is attached to the appropriate bus on the mother board so that when a device is</a:t>
            </a:r>
            <a:br>
              <a:rPr lang="en-US" dirty="0" smtClean="0"/>
            </a:br>
            <a:r>
              <a:rPr lang="en-US" dirty="0" smtClean="0"/>
              <a:t>plugged into a port, the device can communicate with the CPU and other computer components.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Verdana" pitchFamily="34" charset="0"/>
              </a:rPr>
              <a:t>USB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000" dirty="0" smtClean="0">
                <a:latin typeface="Verdana" pitchFamily="34" charset="0"/>
              </a:rPr>
              <a:t>USB (universal serial bus) port can connect up to 127 different peripherals together with a single connector type</a:t>
            </a:r>
          </a:p>
          <a:p>
            <a:pPr lvl="1" eaLnBrk="1" hangingPunct="1">
              <a:spcBef>
                <a:spcPct val="50000"/>
              </a:spcBef>
            </a:pPr>
            <a:r>
              <a:rPr kumimoji="1" lang="en-US" sz="2000" dirty="0" smtClean="0">
                <a:latin typeface="Verdana" pitchFamily="34" charset="0"/>
              </a:rPr>
              <a:t>PCs typically have four to eight USB ports on front or back of the system unit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dirty="0" err="1" smtClean="0">
                <a:latin typeface="Verdana" pitchFamily="34" charset="0"/>
              </a:rPr>
              <a:t>Firewire</a:t>
            </a:r>
            <a:endParaRPr kumimoji="1" lang="en-US" sz="2400" dirty="0" smtClean="0">
              <a:latin typeface="Verdana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kumimoji="1" lang="en-US" sz="2000" dirty="0" smtClean="0">
                <a:latin typeface="Verdana" pitchFamily="34" charset="0"/>
              </a:rPr>
              <a:t>Used to transfer video to computers</a:t>
            </a:r>
          </a:p>
          <a:p>
            <a:pPr eaLnBrk="1" hangingPunct="1">
              <a:spcBef>
                <a:spcPct val="50000"/>
              </a:spcBef>
            </a:pPr>
            <a:endParaRPr kumimoji="1" lang="en-US" sz="2400" dirty="0" smtClean="0"/>
          </a:p>
          <a:p>
            <a:pPr lvl="1" eaLnBrk="1" hangingPunct="1">
              <a:spcBef>
                <a:spcPct val="50000"/>
              </a:spcBef>
            </a:pPr>
            <a:endParaRPr kumimoji="1" lang="en-US" sz="1600" dirty="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dirty="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dirty="0" smtClean="0"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2" name="Picture 11" descr="USB 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392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rewire Po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249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latin typeface="Verdana" pitchFamily="34" charset="0"/>
              </a:rPr>
              <a:t>15 Pin Video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Digital Video Interface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RJ 45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HDMI</a:t>
            </a:r>
          </a:p>
          <a:p>
            <a:pPr eaLnBrk="1" hangingPunct="1">
              <a:spcBef>
                <a:spcPct val="50000"/>
              </a:spcBef>
            </a:pPr>
            <a:endParaRPr kumimoji="1" lang="en-US" sz="2400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sz="2400" smtClean="0"/>
          </a:p>
          <a:p>
            <a:pPr lvl="1" eaLnBrk="1" hangingPunct="1">
              <a:spcBef>
                <a:spcPct val="50000"/>
              </a:spcBef>
            </a:pPr>
            <a:endParaRPr kumimoji="1" lang="en-US" sz="16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endParaRPr lang="en-US" sz="20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438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176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495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713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Power Supply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93850"/>
            <a:ext cx="45720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Converts AC Power into DC Power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Fan keeps system unit components cool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External peripherals might use an AC adapter, which is an external power supply</a:t>
            </a:r>
          </a:p>
          <a:p>
            <a:pPr marL="118872" indent="0" eaLnBrk="1" hangingPunct="1">
              <a:buNone/>
            </a:pPr>
            <a:endParaRPr lang="en-US" sz="2400" dirty="0" smtClean="0">
              <a:latin typeface="Verdana" pitchFamily="34" charset="0"/>
            </a:endParaRPr>
          </a:p>
          <a:p>
            <a:pPr eaLnBrk="1" hangingPunct="1"/>
            <a:endParaRPr lang="en-US" sz="2400" dirty="0" smtClean="0">
              <a:latin typeface="Verdana" pitchFamily="34" charset="0"/>
            </a:endParaRPr>
          </a:p>
          <a:p>
            <a:pPr eaLnBrk="1" hangingPunct="1"/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3" name="Picture 12" descr="Powersupp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External Power Suppli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4250"/>
            <a:ext cx="3657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Bays</a:t>
            </a:r>
          </a:p>
        </p:txBody>
      </p:sp>
      <p:pic>
        <p:nvPicPr>
          <p:cNvPr id="11" name="Picture 10" descr="external_b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4800" y="1536826"/>
            <a:ext cx="4038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Area inside system unit used to install additional equipment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Two Types</a:t>
            </a:r>
          </a:p>
          <a:p>
            <a:pPr lvl="1" eaLnBrk="1" hangingPunct="1"/>
            <a:r>
              <a:rPr lang="en-US" sz="2000" dirty="0" smtClean="0">
                <a:latin typeface="Verdana" pitchFamily="34" charset="0"/>
              </a:rPr>
              <a:t>External</a:t>
            </a:r>
          </a:p>
          <a:p>
            <a:pPr lvl="1" eaLnBrk="1" hangingPunct="1"/>
            <a:r>
              <a:rPr lang="en-US" sz="2000" dirty="0" smtClean="0">
                <a:latin typeface="Verdana" pitchFamily="34" charset="0"/>
              </a:rPr>
              <a:t>Internal</a:t>
            </a:r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6" name="Picture 15" descr="Internal_Drive_Ba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8142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Cooling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4800" y="1536826"/>
            <a:ext cx="4038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Cooling system include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Fans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Heat Sinks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Heat pipes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Liquid cooling systems</a:t>
            </a:r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9458" name="Picture 2" descr="http://upload.wikimedia.org/wikipedia/commons/thumb/e/e2/80mm_fan.jpg/300px-80mm_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6" y="2212181"/>
            <a:ext cx="3871484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6" y="2082352"/>
            <a:ext cx="4011813" cy="366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 descr="http://apcmag.com/images/hpz800liquidcooling-lg-ap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651565"/>
            <a:ext cx="4329742" cy="48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732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A numbering system that uses only 0’s and 1’s is the Binary numbering system.</a:t>
            </a:r>
          </a:p>
          <a:p>
            <a:r>
              <a:rPr lang="en-US" sz="2800" dirty="0" smtClean="0">
                <a:latin typeface="Verdana" pitchFamily="34" charset="0"/>
              </a:rPr>
              <a:t>Each transistor represents one Bit.</a:t>
            </a:r>
          </a:p>
          <a:p>
            <a:r>
              <a:rPr lang="en-US" sz="2800" dirty="0">
                <a:latin typeface="Verdana" pitchFamily="34" charset="0"/>
              </a:rPr>
              <a:t>A bit by itself is not sufficient to </a:t>
            </a:r>
            <a:r>
              <a:rPr lang="en-US" sz="2800" dirty="0" smtClean="0">
                <a:latin typeface="Verdana" pitchFamily="34" charset="0"/>
              </a:rPr>
              <a:t>represent information.</a:t>
            </a:r>
          </a:p>
          <a:p>
            <a:r>
              <a:rPr lang="en-US" sz="2800" dirty="0" smtClean="0">
                <a:latin typeface="Verdana" pitchFamily="34" charset="0"/>
              </a:rPr>
              <a:t>The basic unit for representing information </a:t>
            </a:r>
            <a:r>
              <a:rPr lang="en-US" sz="2800" dirty="0">
                <a:latin typeface="Verdana" pitchFamily="34" charset="0"/>
              </a:rPr>
              <a:t>in a computing system</a:t>
            </a:r>
            <a:r>
              <a:rPr lang="en-US" sz="2800" dirty="0" smtClean="0">
                <a:latin typeface="Verdana" pitchFamily="34" charset="0"/>
              </a:rPr>
              <a:t> is the Byte.</a:t>
            </a:r>
          </a:p>
          <a:p>
            <a:r>
              <a:rPr lang="en-US" sz="2800" dirty="0" smtClean="0">
                <a:latin typeface="Verdana" pitchFamily="34" charset="0"/>
              </a:rPr>
              <a:t>A Byte is made up of 8 Bits.</a:t>
            </a:r>
          </a:p>
        </p:txBody>
      </p:sp>
    </p:spTree>
    <p:extLst>
      <p:ext uri="{BB962C8B-B14F-4D97-AF65-F5344CB8AC3E}">
        <p14:creationId xmlns:p14="http://schemas.microsoft.com/office/powerpoint/2010/main" val="41610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Mobile Computing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Include notebook, weighing between 2.5 and 8 pounds, 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or mobile device such as a PDA</a:t>
            </a:r>
          </a:p>
          <a:p>
            <a:pPr eaLnBrk="1" hangingPunct="1"/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6" name="Picture 9" descr="Fig04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r="4053" b="3999"/>
          <a:stretch>
            <a:fillRect/>
          </a:stretch>
        </p:blipFill>
        <p:spPr bwMode="auto">
          <a:xfrm>
            <a:off x="1100138" y="2895600"/>
            <a:ext cx="3178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Fig04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34415" r="77113" b="18491"/>
          <a:stretch>
            <a:fillRect/>
          </a:stretch>
        </p:blipFill>
        <p:spPr bwMode="auto">
          <a:xfrm>
            <a:off x="5791200" y="2895600"/>
            <a:ext cx="2155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Mobile Computing Devices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5052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Lab top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Webbook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PDA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Printer motherboard</a:t>
            </a:r>
          </a:p>
          <a:p>
            <a:pPr eaLnBrk="1" hangingPunct="1"/>
            <a:endParaRPr lang="en-US" sz="2800" smtClean="0">
              <a:latin typeface="Verdana" pitchFamily="34" charset="0"/>
            </a:endParaRPr>
          </a:p>
          <a:p>
            <a:pPr eaLnBrk="1" hangingPunct="1"/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6" name="Picture 5" descr="laptop-main-board-56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tbook mother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0825"/>
            <a:ext cx="5105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DA motherbo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364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rinter motherbo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632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Examples of Byte Data representation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676400" y="2263409"/>
            <a:ext cx="5943600" cy="1044575"/>
            <a:chOff x="1584" y="2016"/>
            <a:chExt cx="3744" cy="658"/>
          </a:xfrm>
        </p:grpSpPr>
        <p:pic>
          <p:nvPicPr>
            <p:cNvPr id="6" name="Picture 10" descr="fig4-15 mod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56"/>
              <a:ext cx="3744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584" y="2016"/>
              <a:ext cx="2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/>
                <a:t>8-bit byte for the number 3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676400" y="3330209"/>
            <a:ext cx="5943600" cy="1066800"/>
            <a:chOff x="1584" y="2784"/>
            <a:chExt cx="3744" cy="672"/>
          </a:xfrm>
        </p:grpSpPr>
        <p:pic>
          <p:nvPicPr>
            <p:cNvPr id="10" name="Picture 13" descr="fig4-15 mod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033"/>
              <a:ext cx="374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584" y="2784"/>
              <a:ext cx="2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/>
                <a:t>8-bit byte for the number 5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600200" y="4473209"/>
            <a:ext cx="6019800" cy="1041400"/>
            <a:chOff x="1536" y="3600"/>
            <a:chExt cx="3792" cy="656"/>
          </a:xfrm>
        </p:grpSpPr>
        <p:pic>
          <p:nvPicPr>
            <p:cNvPr id="15" name="Picture 16" descr="fig4-15 mod 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" y="3840"/>
              <a:ext cx="375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536" y="3600"/>
              <a:ext cx="259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/>
                <a:t>8-bit byte for the capital letter T</a:t>
              </a:r>
            </a:p>
          </p:txBody>
        </p:sp>
      </p:grpSp>
      <p:sp>
        <p:nvSpPr>
          <p:cNvPr id="17" name="Text Placeholder 10"/>
          <p:cNvSpPr txBox="1">
            <a:spLocks/>
          </p:cNvSpPr>
          <p:nvPr/>
        </p:nvSpPr>
        <p:spPr>
          <a:xfrm>
            <a:off x="457200" y="5692409"/>
            <a:ext cx="8229600" cy="7620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latin typeface="Verdana" pitchFamily="34" charset="0"/>
              </a:rPr>
              <a:t>A File is a named collection of bytes that represents any type of data</a:t>
            </a:r>
          </a:p>
        </p:txBody>
      </p:sp>
    </p:spTree>
    <p:extLst>
      <p:ext uri="{BB962C8B-B14F-4D97-AF65-F5344CB8AC3E}">
        <p14:creationId xmlns:p14="http://schemas.microsoft.com/office/powerpoint/2010/main" val="15382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Verdana" pitchFamily="34" charset="0"/>
              </a:rPr>
              <a:t>Converting to and from Binary.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The user presses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(</a:t>
            </a:r>
            <a:r>
              <a:rPr kumimoji="1" lang="en-US" sz="2400" dirty="0" err="1">
                <a:solidFill>
                  <a:srgbClr val="000000"/>
                </a:solidFill>
                <a:latin typeface="Lucida Sans Unicode" pitchFamily="34" charset="0"/>
              </a:rPr>
              <a:t>shift+D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key) on the keyboard</a:t>
            </a:r>
            <a:r>
              <a:rPr kumimoji="1" lang="en-US" sz="2400" dirty="0" smtClean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An electronic signal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sent to the system unit</a:t>
            </a:r>
            <a:r>
              <a:rPr kumimoji="1" lang="en-US" sz="2400" dirty="0" smtClean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The signal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converted to its Unicode binary code (01000100) and is stored in memory for processing.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After processing, the binary code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converted to an image, and displayed on the output device.</a:t>
            </a:r>
            <a:endParaRPr kumimoji="1" lang="en-US" sz="2400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562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086600" y="25908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3276600"/>
            <a:ext cx="1971675" cy="161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48300"/>
            <a:ext cx="15049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7048500" y="49530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How Components Interact In a PC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33800" y="3886200"/>
            <a:ext cx="1600200" cy="609600"/>
            <a:chOff x="2352" y="2544"/>
            <a:chExt cx="1008" cy="38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52" y="2544"/>
              <a:ext cx="1008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458" y="2592"/>
              <a:ext cx="7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Memory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981200" y="1600200"/>
            <a:ext cx="5181600" cy="2286000"/>
            <a:chOff x="1248" y="1104"/>
            <a:chExt cx="3264" cy="1440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1872" y="1680"/>
              <a:ext cx="2016" cy="86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405" y="1795"/>
              <a:ext cx="94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Instructions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248" y="1104"/>
              <a:ext cx="3264" cy="57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649" y="1104"/>
              <a:ext cx="4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CPU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96" y="1344"/>
              <a:ext cx="11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Control Unit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544" y="1344"/>
              <a:ext cx="1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Arithmetic Logic Unit</a:t>
              </a:r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400675" y="3657600"/>
            <a:ext cx="3438525" cy="1066800"/>
            <a:chOff x="3402" y="2400"/>
            <a:chExt cx="2166" cy="672"/>
          </a:xfrm>
        </p:grpSpPr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4608" y="2400"/>
              <a:ext cx="960" cy="6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07" y="2477"/>
              <a:ext cx="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Output</a:t>
              </a:r>
            </a:p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Devices</a:t>
              </a:r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3408" y="2448"/>
              <a:ext cx="1200" cy="576"/>
            </a:xfrm>
            <a:prstGeom prst="rightArrow">
              <a:avLst>
                <a:gd name="adj1" fmla="val 50000"/>
                <a:gd name="adj2" fmla="val 5208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02" y="2592"/>
              <a:ext cx="1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304800" y="3657600"/>
            <a:ext cx="3429000" cy="1066800"/>
            <a:chOff x="192" y="2400"/>
            <a:chExt cx="2160" cy="672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2" y="2400"/>
              <a:ext cx="960" cy="6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91" y="2477"/>
              <a:ext cx="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Input</a:t>
              </a:r>
            </a:p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Devices</a:t>
              </a: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1152" y="2448"/>
              <a:ext cx="1200" cy="576"/>
            </a:xfrm>
            <a:prstGeom prst="rightArrow">
              <a:avLst>
                <a:gd name="adj1" fmla="val 50000"/>
                <a:gd name="adj2" fmla="val 5208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402" y="2592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2971800" y="4572000"/>
            <a:ext cx="3200400" cy="2057400"/>
            <a:chOff x="1872" y="2976"/>
            <a:chExt cx="2016" cy="1296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1872" y="2976"/>
              <a:ext cx="2016" cy="86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405" y="3091"/>
              <a:ext cx="94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Instructions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968" y="3840"/>
              <a:ext cx="1824" cy="43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142" y="3912"/>
              <a:ext cx="1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Storage 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7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System Unit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524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itchFamily="34" charset="0"/>
              </a:rPr>
              <a:t>The case that contains electronic components used to process </a:t>
            </a:r>
            <a:r>
              <a:rPr lang="en-US" sz="2800" dirty="0" smtClean="0">
                <a:latin typeface="Verdana" pitchFamily="34" charset="0"/>
              </a:rPr>
              <a:t>Bytes</a:t>
            </a:r>
            <a:endParaRPr lang="en-US" sz="2800" dirty="0">
              <a:latin typeface="Verdana" pitchFamily="34" charset="0"/>
            </a:endParaRPr>
          </a:p>
        </p:txBody>
      </p:sp>
      <p:pic>
        <p:nvPicPr>
          <p:cNvPr id="3074" name="Picture 2" descr="http://images.amazon.com/images/G/01/electronics/detail-page/hp-M95xx-monitor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628900" cy="16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nk-laptop-computer.com/wp-content/uploads/2011/02/laptop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18470" cy="17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dgetrelease.com/wp-content/uploads/2012/01/tablet-pc-10-inch-superp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895600" cy="20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ibertymobiles.com/wp-content/uploads/2011/06/Smartph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77" y="4901214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an-over-board.com/wp-content/uploads/2010/05/razr_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7" y="4999468"/>
            <a:ext cx="1800225" cy="16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System Unit 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3657600" cy="45259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Verdana" pitchFamily="34" charset="0"/>
              </a:rPr>
              <a:t>Common components of the system unit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Mother Board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Ports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</a:rPr>
              <a:t>Drive Bays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Power Switch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Power Supply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13" name="Picture 12" descr="System Unit Out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5494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Motherboard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2" name="Picture 4" descr="http://www.ixbt.com/mainboard/asus/m3n-ht-deluxe/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2184"/>
            <a:ext cx="6096000" cy="51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1012</Words>
  <Application>Microsoft Office PowerPoint</Application>
  <PresentationFormat>On-screen Show (4:3)</PresentationFormat>
  <Paragraphs>205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Module</vt:lpstr>
      <vt:lpstr>Computer Hardware – System Unit</vt:lpstr>
      <vt:lpstr>Digital Data Representation</vt:lpstr>
      <vt:lpstr>Digital Data Representation</vt:lpstr>
      <vt:lpstr>Digital Data Representation</vt:lpstr>
      <vt:lpstr>Digital Data Representation</vt:lpstr>
      <vt:lpstr>How Components Interact In a PC</vt:lpstr>
      <vt:lpstr>The System Unit </vt:lpstr>
      <vt:lpstr>The System Unit </vt:lpstr>
      <vt:lpstr>The Motherboard</vt:lpstr>
      <vt:lpstr>The Motherboard</vt:lpstr>
      <vt:lpstr>The CPU</vt:lpstr>
      <vt:lpstr>The System Clock and Machine Cycle</vt:lpstr>
      <vt:lpstr>The System Clock and Machine Cycle</vt:lpstr>
      <vt:lpstr>Memory</vt:lpstr>
      <vt:lpstr>Memory</vt:lpstr>
      <vt:lpstr>Memory</vt:lpstr>
      <vt:lpstr>Memory Modules</vt:lpstr>
      <vt:lpstr>Flash Memory Cards</vt:lpstr>
      <vt:lpstr>Expansion Slots, Expansion Cards, and ExpressCard Modules</vt:lpstr>
      <vt:lpstr>Expansion Slots, Expansion Cards, and ExpressCard Modules</vt:lpstr>
      <vt:lpstr>Expansion Slots, Expansion Cards, and ExpressCard Modules</vt:lpstr>
      <vt:lpstr>Buses</vt:lpstr>
      <vt:lpstr>Buses</vt:lpstr>
      <vt:lpstr>Ports and Connectors</vt:lpstr>
      <vt:lpstr>Ports and Connectors</vt:lpstr>
      <vt:lpstr>Ports and Connectors</vt:lpstr>
      <vt:lpstr>The Power Supply</vt:lpstr>
      <vt:lpstr>Bays</vt:lpstr>
      <vt:lpstr>Cooling Systems</vt:lpstr>
      <vt:lpstr>Mobile Computing Devices</vt:lpstr>
      <vt:lpstr>Mobile Computing Devices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jbputz</cp:lastModifiedBy>
  <cp:revision>86</cp:revision>
  <dcterms:created xsi:type="dcterms:W3CDTF">2010-10-04T23:00:08Z</dcterms:created>
  <dcterms:modified xsi:type="dcterms:W3CDTF">2012-04-08T13:56:37Z</dcterms:modified>
</cp:coreProperties>
</file>